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</p:sld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3CB57-E55A-D574-195A-A0DCC3B95AFC}" v="1" dt="2026-05-11T14:23:25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S::pam.crowder@connection-ministries.org::e5d83a44-6866-4944-b891-c9f3623e9f84" providerId="AD" clId="Web-{FD83CB57-E55A-D574-195A-A0DCC3B95AFC}"/>
    <pc:docChg chg="modSld">
      <pc:chgData name="Pam Crowder" userId="S::pam.crowder@connection-ministries.org::e5d83a44-6866-4944-b891-c9f3623e9f84" providerId="AD" clId="Web-{FD83CB57-E55A-D574-195A-A0DCC3B95AFC}" dt="2026-05-11T14:23:25.095" v="0" actId="1076"/>
      <pc:docMkLst>
        <pc:docMk/>
      </pc:docMkLst>
      <pc:sldChg chg="modSp">
        <pc:chgData name="Pam Crowder" userId="S::pam.crowder@connection-ministries.org::e5d83a44-6866-4944-b891-c9f3623e9f84" providerId="AD" clId="Web-{FD83CB57-E55A-D574-195A-A0DCC3B95AFC}" dt="2026-05-11T14:23:25.095" v="0" actId="1076"/>
        <pc:sldMkLst>
          <pc:docMk/>
          <pc:sldMk cId="3311684971" sldId="262"/>
        </pc:sldMkLst>
        <pc:picChg chg="mod">
          <ac:chgData name="Pam Crowder" userId="S::pam.crowder@connection-ministries.org::e5d83a44-6866-4944-b891-c9f3623e9f84" providerId="AD" clId="Web-{FD83CB57-E55A-D574-195A-A0DCC3B95AFC}" dt="2026-05-11T14:23:25.095" v="0" actId="1076"/>
          <ac:picMkLst>
            <pc:docMk/>
            <pc:sldMk cId="3311684971" sldId="262"/>
            <ac:picMk id="5" creationId="{C0C8E96B-A8FE-848B-6F9B-91551CA5EC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EA271-6DE8-9CC2-0033-2A13A7B03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2571F2-F902-F896-ADF2-C04E7F9013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F7C8-1420-A256-B222-E29843F7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96762-BC6E-5771-DC60-914FAD10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E1833-1A6A-776E-F14E-86F8ED8D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3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2EEE5-464C-F685-5A47-3F1393458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4B753-583F-9211-36CD-88DDBD0AA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1C269-4A85-77DE-802F-C5BFE791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1CDAF-8A3B-AE06-66F8-A047FAD8C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9CFC8-F6B9-4F82-7C89-939234C8D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84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4E89E7-320C-8BBB-322A-2233873E6C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FF9E6-E25E-6572-7F4B-DCB5F43DC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FF23E-7D06-8FB7-80B0-29018D41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8EB4-36B0-1CDF-D40A-C497B40B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0F9-F063-233A-5246-7F6B9AD7F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39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5801-8D84-CD44-F107-D14C150A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F5651-40DB-3FDA-6484-020559CAB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9AD60-262F-2F57-1237-2BC7759EF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45AC-4026-A17F-06D8-9FBBC1A3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7123-2523-534A-98E8-407BA175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B98E-73BF-6C70-280D-2C567EFC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AD220-0B4D-1BDB-F956-66BA36906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6E67F-9DE1-770B-BB4B-653467F1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CB032-65E3-6182-EC89-63B7F7C7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A9981-BDC6-39A6-9103-5575562B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6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A5CB-4D02-E86F-979B-07A6074A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8C17E-BC4D-EE20-FA6D-15DACAE48F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98B0C-C15E-6946-8EA8-D51099789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5B9A0-703C-6EFC-101C-D78449A8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433A7-1AAF-FD09-D854-583CCA645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35118-6B6F-7C0E-C12E-AA46E9E6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A3CB5-958D-79FE-C819-03358BEF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0BFAB-EADB-2436-B4E4-135EAE0A7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43C11-A90F-25FE-A1BD-08451F16C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D7B5B-7FA7-B604-975E-E104E1E17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7CD09-21F7-1F68-F2E1-CB778054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FDFED-2C2A-7948-67FF-4FD2AD3D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5D117-FB56-5C43-3137-1C6C1529F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65DF0-5353-75E8-E102-5D6EF625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75CD-425A-EE17-EF35-FCB351D6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F463F-12D5-71F0-AEB2-2C411D732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1621EE-4C10-5235-E327-B5AD78A2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C2D19-2049-A935-ABA3-2EEB7863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7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211028-F307-8CAC-71CE-93208635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09CCF-D2A6-D91F-630A-CF72AE2A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71EEB-0DC9-0A46-4603-5333263B9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6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B8D0-8080-97F4-C3E9-BBA9343D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FEA9A-4159-2906-2C45-0BDC96DD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419BE-3AEF-D2B6-6F42-0C0F110BD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4ABBF9-14C1-39F0-DF83-905A8257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C1B7D-35E0-14E3-E9A6-0DA30560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BD7CF-C0F2-B69F-9307-61BCE3FD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6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3242-9C5A-DA79-07F0-B0EBAA8E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D91D35-EEFF-7969-7B69-2BDD88515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DA818-9256-C8C9-A512-BAB9340D8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43004-70E1-B81D-90C8-D533CBF9A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D6762-6CE7-0219-6BE8-850F3C00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C8C12-2A2E-92FD-CD45-B7BD2DB3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C0D940-8121-E978-DE8B-6769617C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3677B-0E3F-8F12-6912-F27DCBDB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8B52E-FD1D-C568-FD6A-1CF904F6D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8195D-DB8C-1CEE-3F85-FA624CBF2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50DB-6E0B-3FCE-BECE-113D25ABE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5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8145-snow-white-and-the-seven-dwarfs-file" TargetMode="External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estroenriquemontano.blogspot.com/2014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the1709blog.blogspot.com/2017/08/the-copykat-mid-august-musings-for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n.wikiwijs.nl/99058/persoonlijke_hygi_n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s://www.flickr.com/photos/gerlos/311989160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55851" y="4209133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3200" b="1" dirty="0"/>
              <a:t>ACTS 16:16-34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EAA05-7D0D-C368-B2D5-1FB74AD9A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r="12414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3586" y="1303042"/>
            <a:ext cx="8569150" cy="2040954"/>
          </a:xfrm>
        </p:spPr>
        <p:txBody>
          <a:bodyPr anchor="b">
            <a:normAutofit/>
          </a:bodyPr>
          <a:lstStyle/>
          <a:p>
            <a:r>
              <a:rPr lang="en-US" sz="6600" dirty="0">
                <a:latin typeface="Elephant" panose="02020904090505020303" pitchFamily="18" charset="0"/>
              </a:rPr>
              <a:t>UNSHAKABLE </a:t>
            </a:r>
            <a:br>
              <a:rPr lang="en-US" sz="6600" dirty="0">
                <a:latin typeface="Elephant" panose="02020904090505020303" pitchFamily="18" charset="0"/>
              </a:rPr>
            </a:br>
            <a:r>
              <a:rPr lang="en-US" sz="6600" dirty="0">
                <a:latin typeface="Elephant" panose="02020904090505020303" pitchFamily="18" charset="0"/>
              </a:rPr>
              <a:t>FOCUS 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033FE3-E02A-79F0-CA46-5539A2D04F52}"/>
              </a:ext>
            </a:extLst>
          </p:cNvPr>
          <p:cNvCxnSpPr>
            <a:cxnSpLocks/>
          </p:cNvCxnSpPr>
          <p:nvPr/>
        </p:nvCxnSpPr>
        <p:spPr>
          <a:xfrm>
            <a:off x="1889760" y="3687960"/>
            <a:ext cx="38976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0B11FD-53AA-BC51-3643-57198F4A1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8" b="1381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A1091-CAAE-77B8-0B45-6AE4B12E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6996"/>
            <a:ext cx="12191979" cy="899931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Around midnight  Paul and Silas focused on praying and singing hymns to God – the other prisoners were listening!</a:t>
            </a:r>
          </a:p>
        </p:txBody>
      </p:sp>
    </p:spTree>
    <p:extLst>
      <p:ext uri="{BB962C8B-B14F-4D97-AF65-F5344CB8AC3E}">
        <p14:creationId xmlns:p14="http://schemas.microsoft.com/office/powerpoint/2010/main" val="3404443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9AE55-FA78-CC4A-D17D-7C05F77C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“God so loved the world that he gave his one</a:t>
            </a:r>
            <a:b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only Son. Anyone who believes in him will not die but will have eternal life.”</a:t>
            </a:r>
            <a:b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1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                                John 3:16</a:t>
            </a:r>
            <a:b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D7F64A8-D625-4F61-A290-B499BB62A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4A55E-F526-9FA7-7E48-803F73F2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420" y="962908"/>
            <a:ext cx="10030338" cy="4614932"/>
          </a:xfrm>
        </p:spPr>
        <p:txBody>
          <a:bodyPr anchor="b">
            <a:noAutofit/>
          </a:bodyPr>
          <a:lstStyle/>
          <a:p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Rejoice in the Lord always and again </a:t>
            </a: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 say rejoice. </a:t>
            </a: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Rejoice in the Lord always and again </a:t>
            </a: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 say rejoice. </a:t>
            </a: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Rejoice, rejoice and again I say rejoice. </a:t>
            </a:r>
            <a:b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en-US" sz="4000" b="1" cap="none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Rejoice, rejoice and again I say rejoice.</a:t>
            </a:r>
            <a:endParaRPr lang="en-US" sz="4000" cap="none" dirty="0"/>
          </a:p>
        </p:txBody>
      </p:sp>
      <p:pic>
        <p:nvPicPr>
          <p:cNvPr id="20" name="Graphic 19" descr="Music">
            <a:extLst>
              <a:ext uri="{FF2B5EF4-FFF2-40B4-BE49-F238E27FC236}">
                <a16:creationId xmlns:a16="http://schemas.microsoft.com/office/drawing/2014/main" id="{24919248-92E1-3F63-BBAB-A52B740011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C02A-D400-700C-35AD-2940FFEF1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364" y="4072044"/>
            <a:ext cx="5801917" cy="2057045"/>
          </a:xfrm>
        </p:spPr>
        <p:txBody>
          <a:bodyPr>
            <a:normAutofit/>
          </a:bodyPr>
          <a:lstStyle/>
          <a:p>
            <a:endParaRPr lang="en-US" sz="2000"/>
          </a:p>
          <a:p>
            <a:endParaRPr lang="en-US" sz="2000"/>
          </a:p>
        </p:txBody>
      </p:sp>
      <p:pic>
        <p:nvPicPr>
          <p:cNvPr id="22" name="Graphic 21" descr="Music">
            <a:extLst>
              <a:ext uri="{FF2B5EF4-FFF2-40B4-BE49-F238E27FC236}">
                <a16:creationId xmlns:a16="http://schemas.microsoft.com/office/drawing/2014/main" id="{AC62E2EC-5530-40FE-92A4-F1DB142C1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78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B70A02-3521-098D-791D-EBCA6A5C9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940EB73-A4C2-A1D5-E0B0-0927521B9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 descr="Music">
            <a:extLst>
              <a:ext uri="{FF2B5EF4-FFF2-40B4-BE49-F238E27FC236}">
                <a16:creationId xmlns:a16="http://schemas.microsoft.com/office/drawing/2014/main" id="{49BCAD5D-5CE8-C1E6-2E2C-98E7B81A23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36948" y="2694018"/>
            <a:ext cx="1198532" cy="11985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8574-EC9C-BD74-6295-822B92C84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364" y="4072044"/>
            <a:ext cx="5801917" cy="2057045"/>
          </a:xfrm>
        </p:spPr>
        <p:txBody>
          <a:bodyPr>
            <a:normAutofit/>
          </a:bodyPr>
          <a:lstStyle/>
          <a:p>
            <a:endParaRPr lang="en-US" sz="2000"/>
          </a:p>
          <a:p>
            <a:endParaRPr lang="en-US" sz="2000"/>
          </a:p>
        </p:txBody>
      </p:sp>
      <p:pic>
        <p:nvPicPr>
          <p:cNvPr id="22" name="Graphic 21" descr="Music">
            <a:extLst>
              <a:ext uri="{FF2B5EF4-FFF2-40B4-BE49-F238E27FC236}">
                <a16:creationId xmlns:a16="http://schemas.microsoft.com/office/drawing/2014/main" id="{7FCD76A0-4981-152C-FE1D-681C9967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6AAF1-F24C-2D86-45D9-39D21BDBE5EA}"/>
              </a:ext>
            </a:extLst>
          </p:cNvPr>
          <p:cNvSpPr txBox="1"/>
          <p:nvPr/>
        </p:nvSpPr>
        <p:spPr>
          <a:xfrm>
            <a:off x="1738010" y="1005192"/>
            <a:ext cx="1053249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Jesus loves me this I know. 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For the Bible tells me so.</a:t>
            </a:r>
          </a:p>
          <a:p>
            <a:endParaRPr lang="en-US" sz="4000" b="1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Little ones to Him belong. 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They are weak but He is strong. </a:t>
            </a:r>
          </a:p>
          <a:p>
            <a:endParaRPr lang="en-US" sz="4000" b="1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Yes, Jesus loves me. Yes, Jesus loves me. </a:t>
            </a:r>
          </a:p>
          <a:p>
            <a:r>
              <a:rPr lang="en-US" sz="40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Yes, Jesus loves me, the Bible tells me so. </a:t>
            </a:r>
            <a:br>
              <a:rPr lang="en-US" sz="1400" b="1" i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1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6C58-8563-15CF-DEA4-36CE1BB1F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87595-E961-09E2-FED7-3B9628931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92FB4-E3E8-6337-DF06-E1FBB30B9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0"/>
            <a:ext cx="116738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1C177-8F2D-53B1-37C8-39860984ECA7}"/>
              </a:ext>
            </a:extLst>
          </p:cNvPr>
          <p:cNvSpPr txBox="1"/>
          <p:nvPr/>
        </p:nvSpPr>
        <p:spPr>
          <a:xfrm>
            <a:off x="45397" y="5773291"/>
            <a:ext cx="121466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Suddenly, a powerful earthquake shook the prison </a:t>
            </a:r>
          </a:p>
          <a:p>
            <a:pPr algn="ctr"/>
            <a:r>
              <a:rPr lang="en-US" sz="3200" dirty="0"/>
              <a:t>from top to bottom.</a:t>
            </a:r>
          </a:p>
        </p:txBody>
      </p:sp>
    </p:spTree>
    <p:extLst>
      <p:ext uri="{BB962C8B-B14F-4D97-AF65-F5344CB8AC3E}">
        <p14:creationId xmlns:p14="http://schemas.microsoft.com/office/powerpoint/2010/main" val="38634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C0749D4-5D79-415F-A4FE-C04AA9FA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C1EE2C-97A4-4801-8BC8-9D18F259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06F1B-D295-07A1-3BC4-0D22BA84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21" y="5230396"/>
            <a:ext cx="10760556" cy="992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can praise God and pray anywhere and anytime!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2F1A77-D976-DD9E-60D8-A986808D3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2" b="-1"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CE831-5E8E-01A2-AD7C-7C6964394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r="24082" b="1"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1178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FDA20-A60F-4592-335C-80A1FA5AE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A15DD-E00E-39F0-E5AC-119708B5E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85" y="4777741"/>
            <a:ext cx="9144000" cy="18534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/>
              <a:t>“So, my heart will sing Your praises. I can’t keep silent.”                                </a:t>
            </a:r>
            <a:br>
              <a:rPr lang="en-US" sz="4000" dirty="0"/>
            </a:br>
            <a:r>
              <a:rPr lang="en-US" sz="4000" dirty="0"/>
              <a:t>                                                              Psalm 30:12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735324-5E43-622E-C6A7-C00C7E62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32699"/>
          <a:stretch>
            <a:fillRect/>
          </a:stretch>
        </p:blipFill>
        <p:spPr>
          <a:xfrm>
            <a:off x="20" y="0"/>
            <a:ext cx="12191980" cy="46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FE64D6-9E39-A2A4-3A28-38A905488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99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963A56-5498-3136-5363-0CA18051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“Paul shouted, ‘Don’t harm yourself! We are all here!’”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5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E63DE-D20E-43BF-57AC-B8FB3B23E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33EA9-879E-9853-67E0-BD7DC9044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“Believe in the Lord Jesus. Then you and everyone in your house will be saved.” They spoke the word of the Lord to him.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058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623E73-7A6C-C36F-2151-806CBF57D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-1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2FA4D-9E2E-EE79-6FD2-772D1300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7240"/>
            <a:ext cx="12192000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jailer’s and his family were baptized.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They became believers in Jesus Christ!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1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82CFC2-894D-121A-79F3-399312EB3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"/>
          <a:stretch>
            <a:fillRect/>
          </a:stretch>
        </p:blipFill>
        <p:spPr>
          <a:xfrm>
            <a:off x="-237278" y="506878"/>
            <a:ext cx="7910821" cy="58442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677ABE-4612-3FA4-74C2-C1AC4D0C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400" y="757846"/>
            <a:ext cx="5085600" cy="49805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fontAlgn="base"/>
            <a:r>
              <a:rPr lang="en-US" sz="4000" b="1" i="1" dirty="0">
                <a:effectLst/>
              </a:rPr>
              <a:t>“I keep my eyes always on the Lord. </a:t>
            </a:r>
            <a:br>
              <a:rPr lang="en-US" sz="4000" b="1" i="1" dirty="0">
                <a:effectLst/>
              </a:rPr>
            </a:br>
            <a:br>
              <a:rPr lang="en-US" sz="4000" b="1" i="1" dirty="0">
                <a:effectLst/>
              </a:rPr>
            </a:br>
            <a:r>
              <a:rPr lang="en-US" sz="4000" b="1" i="1" dirty="0">
                <a:effectLst/>
              </a:rPr>
              <a:t>With him at my right hand, </a:t>
            </a:r>
            <a:br>
              <a:rPr lang="en-US" sz="4000" b="1" i="1" dirty="0">
                <a:effectLst/>
              </a:rPr>
            </a:br>
            <a:br>
              <a:rPr lang="en-US" sz="4000" b="1" i="1" dirty="0">
                <a:effectLst/>
              </a:rPr>
            </a:br>
            <a:r>
              <a:rPr lang="en-US" sz="4000" b="1" i="1" dirty="0">
                <a:effectLst/>
              </a:rPr>
              <a:t>I will not be shaken.”			Psalm 16:8</a:t>
            </a:r>
            <a:br>
              <a:rPr lang="en-US" sz="2500" dirty="0">
                <a:effectLst/>
              </a:rPr>
            </a:b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1295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96450-AA1F-110A-0387-531A7EC5C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93ED4-EBAB-00F1-BC5B-4DEA6439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They shared a meal and rejoiced together!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40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EC1D-6255-F781-9D9B-DC89BF93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0" y="499224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Do you like to sing?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3BC891-EF91-DDD7-FF6A-E8055489A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556" b="-4"/>
          <a:stretch>
            <a:fillRect/>
          </a:stretch>
        </p:blipFill>
        <p:spPr>
          <a:xfrm>
            <a:off x="4063203" y="834893"/>
            <a:ext cx="3758184" cy="286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4C207A-A418-F12B-1FF9-F3A0106BA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8436" r="8490" b="-1"/>
          <a:stretch>
            <a:fillRect/>
          </a:stretch>
        </p:blipFill>
        <p:spPr>
          <a:xfrm>
            <a:off x="75553" y="933694"/>
            <a:ext cx="3884237" cy="2606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6F2188-1476-FD18-9D7B-C518D5011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2749" r="25872" b="1"/>
          <a:stretch>
            <a:fillRect/>
          </a:stretch>
        </p:blipFill>
        <p:spPr>
          <a:xfrm>
            <a:off x="7924800" y="1147666"/>
            <a:ext cx="3980688" cy="2246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76A3D0-20C0-8B3F-1412-1B748154542F}"/>
              </a:ext>
            </a:extLst>
          </p:cNvPr>
          <p:cNvSpPr txBox="1"/>
          <p:nvPr/>
        </p:nvSpPr>
        <p:spPr>
          <a:xfrm>
            <a:off x="75553" y="3637901"/>
            <a:ext cx="404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At church or Friendship group?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D4FED3-8306-0383-A5BB-D390B00082D3}"/>
              </a:ext>
            </a:extLst>
          </p:cNvPr>
          <p:cNvSpPr txBox="1"/>
          <p:nvPr/>
        </p:nvSpPr>
        <p:spPr>
          <a:xfrm>
            <a:off x="5399308" y="3678595"/>
            <a:ext cx="1556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In the car?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07C133-4824-AC35-B97A-9E03AB5CBC22}"/>
              </a:ext>
            </a:extLst>
          </p:cNvPr>
          <p:cNvSpPr txBox="1"/>
          <p:nvPr/>
        </p:nvSpPr>
        <p:spPr>
          <a:xfrm>
            <a:off x="9013131" y="3637901"/>
            <a:ext cx="2892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While doing chores?</a:t>
            </a: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AC6C1E48-89C1-7850-019F-7F76A62BC5AB}"/>
              </a:ext>
            </a:extLst>
          </p:cNvPr>
          <p:cNvSpPr/>
          <p:nvPr/>
        </p:nvSpPr>
        <p:spPr>
          <a:xfrm>
            <a:off x="4166616" y="4611732"/>
            <a:ext cx="3758184" cy="141852"/>
          </a:xfrm>
          <a:prstGeom prst="mathMinu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036BE-B1BE-0A42-32DC-38043210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Where is your favorite place to sing?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3FDA3-1C7E-00F8-4AB1-3DAC02B00ECB}"/>
              </a:ext>
            </a:extLst>
          </p:cNvPr>
          <p:cNvSpPr txBox="1"/>
          <p:nvPr/>
        </p:nvSpPr>
        <p:spPr>
          <a:xfrm>
            <a:off x="798898" y="4745736"/>
            <a:ext cx="4657021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dirty="0">
                <a:latin typeface="Comic Sans MS" panose="030F0702030302020204" pitchFamily="66" charset="0"/>
              </a:rPr>
              <a:t>Maybe in the shower?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85011-3C58-CEB6-CED4-DDB3E4EB7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26" r="-1" b="8488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50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B7AD-3129-9CB3-CE11-81D7D26B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585" y="4777741"/>
            <a:ext cx="9144000" cy="185345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/>
              <a:t>“So, my heart will sing Your praises. </a:t>
            </a:r>
            <a:br>
              <a:rPr lang="en-US" sz="4000" dirty="0"/>
            </a:br>
            <a:r>
              <a:rPr lang="en-US" sz="4000" dirty="0"/>
              <a:t>I can’t keep silent.”                                </a:t>
            </a:r>
            <a:br>
              <a:rPr lang="en-US" sz="4000" dirty="0"/>
            </a:br>
            <a:r>
              <a:rPr lang="en-US" sz="4000" dirty="0"/>
              <a:t>                                                              Psalm 30:12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1EC9A-A4EE-2080-0DD7-58408ADB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32699"/>
          <a:stretch>
            <a:fillRect/>
          </a:stretch>
        </p:blipFill>
        <p:spPr>
          <a:xfrm>
            <a:off x="20" y="0"/>
            <a:ext cx="12191980" cy="46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2F854-9890-9163-FD1B-BC57F7BA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655CB-993E-63A5-7720-304B8F6E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784"/>
          <a:stretch>
            <a:fillRect/>
          </a:stretch>
        </p:blipFill>
        <p:spPr>
          <a:xfrm>
            <a:off x="0" y="21734"/>
            <a:ext cx="12195447" cy="687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C9268-A459-AF55-3DC4-16A8F0955D43}"/>
              </a:ext>
            </a:extLst>
          </p:cNvPr>
          <p:cNvSpPr txBox="1"/>
          <p:nvPr/>
        </p:nvSpPr>
        <p:spPr>
          <a:xfrm>
            <a:off x="-10338" y="5545480"/>
            <a:ext cx="1219970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Paul and Silas were missionaries. They were focused on spreading the good news of Jesus Christ in the city of Phillippi. </a:t>
            </a:r>
          </a:p>
        </p:txBody>
      </p:sp>
    </p:spTree>
    <p:extLst>
      <p:ext uri="{BB962C8B-B14F-4D97-AF65-F5344CB8AC3E}">
        <p14:creationId xmlns:p14="http://schemas.microsoft.com/office/powerpoint/2010/main" val="209351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9AC8C-EB40-5116-87CF-4D0A521D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B0C873-516D-D691-337D-6355756961EC}"/>
              </a:ext>
            </a:extLst>
          </p:cNvPr>
          <p:cNvSpPr txBox="1"/>
          <p:nvPr/>
        </p:nvSpPr>
        <p:spPr>
          <a:xfrm>
            <a:off x="9581992" y="6685672"/>
            <a:ext cx="2609916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2" tooltip="https://www.flickr.com/photos/gerlos/3119891607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8E96B-A8FE-848B-6F9B-91551CA5E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 t="440" r="1" b="15048"/>
          <a:stretch>
            <a:fillRect/>
          </a:stretch>
        </p:blipFill>
        <p:spPr>
          <a:xfrm>
            <a:off x="24950" y="7386"/>
            <a:ext cx="12195013" cy="6879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D94348-BDFC-347D-8EB6-D8772A85A853}"/>
              </a:ext>
            </a:extLst>
          </p:cNvPr>
          <p:cNvSpPr txBox="1"/>
          <p:nvPr/>
        </p:nvSpPr>
        <p:spPr>
          <a:xfrm>
            <a:off x="26613" y="5511288"/>
            <a:ext cx="1219156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Focus</a:t>
            </a:r>
            <a:r>
              <a:rPr lang="en-US" sz="3200" dirty="0"/>
              <a:t> – paying attention on one thing without getting distracted on things around us. Binoculars help us focus on things more clearly. </a:t>
            </a:r>
          </a:p>
        </p:txBody>
      </p:sp>
    </p:spTree>
    <p:extLst>
      <p:ext uri="{BB962C8B-B14F-4D97-AF65-F5344CB8AC3E}">
        <p14:creationId xmlns:p14="http://schemas.microsoft.com/office/powerpoint/2010/main" val="3311684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1916D-AF15-405C-7301-97BD24BB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angry crowd grabbed them on their way to pray.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76A1D-EB6F-C16E-D67F-20E4F6CFBCEB}"/>
              </a:ext>
            </a:extLst>
          </p:cNvPr>
          <p:cNvSpPr txBox="1"/>
          <p:nvPr/>
        </p:nvSpPr>
        <p:spPr>
          <a:xfrm>
            <a:off x="106680" y="5895544"/>
            <a:ext cx="12085320" cy="643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did not like Paul and Silas healed a girl with an evil spirit.</a:t>
            </a:r>
            <a:endParaRPr lang="en-US" sz="3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74959-DF8B-270E-3040-0E082FAE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7B0B7E-6DBD-8A11-8AF9-4314800A4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9566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4CA3F-F456-41B0-4A85-4B5ECFDF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4121944"/>
            <a:ext cx="7927785" cy="1620665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BB388-AEA5-333E-DD4B-CEA3B3502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r="1" b="19228"/>
          <a:stretch>
            <a:fillRect/>
          </a:stretch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46E1C-9711-6EAE-B196-77F4E9107617}"/>
              </a:ext>
            </a:extLst>
          </p:cNvPr>
          <p:cNvSpPr txBox="1"/>
          <p:nvPr/>
        </p:nvSpPr>
        <p:spPr>
          <a:xfrm>
            <a:off x="-15031" y="5545480"/>
            <a:ext cx="122065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Paul and Silas were arrested and hurt very badly. </a:t>
            </a:r>
            <a:br>
              <a:rPr lang="en-US" sz="3200" dirty="0"/>
            </a:br>
            <a:r>
              <a:rPr lang="en-US" sz="3200" dirty="0"/>
              <a:t>The jailer was told to put them in the deepest part of the prison. </a:t>
            </a:r>
          </a:p>
        </p:txBody>
      </p:sp>
    </p:spTree>
    <p:extLst>
      <p:ext uri="{BB962C8B-B14F-4D97-AF65-F5344CB8AC3E}">
        <p14:creationId xmlns:p14="http://schemas.microsoft.com/office/powerpoint/2010/main" val="4016571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20" ma:contentTypeDescription="Create a new document." ma:contentTypeScope="" ma:versionID="ba56ccff0bbdfed4ed98d65e6f219947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e5aef6c1d7e32b54a08671dda0658ace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F49071-97CF-4FBD-B3E0-092CAC64E4E7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b06fe40a-77c2-4ab4-99ca-3bd18133f989"/>
    <ds:schemaRef ds:uri="b487f454-bfe8-47f0-a04b-9215afc6300a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18BC44B-7236-47BD-959B-F1F92E911A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3785735-EAD7-4157-9467-3840F4A0BD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321</TotalTime>
  <Words>464</Words>
  <Application>Microsoft Office PowerPoint</Application>
  <PresentationFormat>Widescreen</PresentationFormat>
  <Paragraphs>35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UNSHAKABLE  FOCUS </vt:lpstr>
      <vt:lpstr>“I keep my eyes always on the Lord.   With him at my right hand,   I will not be shaken.”   Psalm 16:8 </vt:lpstr>
      <vt:lpstr>Do you like to sing?</vt:lpstr>
      <vt:lpstr>Where is your favorite place to sing?</vt:lpstr>
      <vt:lpstr>“So, my heart will sing Your praises.  I can’t keep silent.”                                                                                               Psalm 30:12</vt:lpstr>
      <vt:lpstr>PowerPoint Presentation</vt:lpstr>
      <vt:lpstr>PowerPoint Presentation</vt:lpstr>
      <vt:lpstr>An angry crowd grabbed them on their way to pray. </vt:lpstr>
      <vt:lpstr>PowerPoint Presentation</vt:lpstr>
      <vt:lpstr>Around midnight  Paul and Silas focused on praying and singing hymns to God – the other prisoners were listening!</vt:lpstr>
      <vt:lpstr>“God so loved the world that he gave his one  and only Son. Anyone who believes in him will not die but will have eternal life.”                                                                            John 3:16 </vt:lpstr>
      <vt:lpstr>Rejoice in the Lord always and again  I say rejoice.   Rejoice in the Lord always and again  I say rejoice.   Rejoice, rejoice and again I say rejoice.  Rejoice, rejoice and again I say rejoice.</vt:lpstr>
      <vt:lpstr>PowerPoint Presentation</vt:lpstr>
      <vt:lpstr>PowerPoint Presentation</vt:lpstr>
      <vt:lpstr>We can praise God and pray anywhere and anytime!</vt:lpstr>
      <vt:lpstr>“So, my heart will sing Your praises. I can’t keep silent.”                                                                                               Psalm 30:12</vt:lpstr>
      <vt:lpstr>“Paul shouted, ‘Don’t harm yourself! We are all here!’”</vt:lpstr>
      <vt:lpstr>“Believe in the Lord Jesus. Then you and everyone in your house will be saved.” They spoke the word of the Lord to him. </vt:lpstr>
      <vt:lpstr>The jailer’s and his family were baptized. They became believers in Jesus Christ!</vt:lpstr>
      <vt:lpstr>They shared a meal and rejoiced together!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Pam Crowder</cp:lastModifiedBy>
  <cp:revision>9</cp:revision>
  <dcterms:created xsi:type="dcterms:W3CDTF">2026-03-30T15:08:56Z</dcterms:created>
  <dcterms:modified xsi:type="dcterms:W3CDTF">2026-05-11T14:23:25Z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