
<file path=[Content_Types].xml><?xml version="1.0" encoding="utf-8"?>
<Types xmlns="http://schemas.openxmlformats.org/package/2006/content-types">
  <Default Extension="2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56" r:id="rId5"/>
    <p:sldId id="257" r:id="rId6"/>
    <p:sldId id="259" r:id="rId7"/>
    <p:sldId id="258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8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33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m Crowder" userId="S::pam.crowder@connection-ministries.org::e5d83a44-6866-4944-b891-c9f3623e9f84" providerId="AD" clId="Web-{378D99A2-8315-DB6A-29E9-EB4E47556D36}"/>
    <pc:docChg chg="modSld">
      <pc:chgData name="Pam Crowder" userId="S::pam.crowder@connection-ministries.org::e5d83a44-6866-4944-b891-c9f3623e9f84" providerId="AD" clId="Web-{378D99A2-8315-DB6A-29E9-EB4E47556D36}" dt="2026-04-08T18:06:38.409" v="5" actId="20577"/>
      <pc:docMkLst>
        <pc:docMk/>
      </pc:docMkLst>
      <pc:sldChg chg="delSp modSp">
        <pc:chgData name="Pam Crowder" userId="S::pam.crowder@connection-ministries.org::e5d83a44-6866-4944-b891-c9f3623e9f84" providerId="AD" clId="Web-{378D99A2-8315-DB6A-29E9-EB4E47556D36}" dt="2026-04-08T18:04:54.613" v="3"/>
        <pc:sldMkLst>
          <pc:docMk/>
          <pc:sldMk cId="3643449324" sldId="264"/>
        </pc:sldMkLst>
      </pc:sldChg>
      <pc:sldChg chg="modSp">
        <pc:chgData name="Pam Crowder" userId="S::pam.crowder@connection-ministries.org::e5d83a44-6866-4944-b891-c9f3623e9f84" providerId="AD" clId="Web-{378D99A2-8315-DB6A-29E9-EB4E47556D36}" dt="2026-04-08T18:05:56.285" v="4" actId="20577"/>
        <pc:sldMkLst>
          <pc:docMk/>
          <pc:sldMk cId="3201142728" sldId="271"/>
        </pc:sldMkLst>
        <pc:spChg chg="mod">
          <ac:chgData name="Pam Crowder" userId="S::pam.crowder@connection-ministries.org::e5d83a44-6866-4944-b891-c9f3623e9f84" providerId="AD" clId="Web-{378D99A2-8315-DB6A-29E9-EB4E47556D36}" dt="2026-04-08T18:05:56.285" v="4" actId="20577"/>
          <ac:spMkLst>
            <pc:docMk/>
            <pc:sldMk cId="3201142728" sldId="271"/>
            <ac:spMk id="2" creationId="{14D5D65B-5AB8-8974-EBEE-3C14C5CD4D1D}"/>
          </ac:spMkLst>
        </pc:spChg>
      </pc:sldChg>
      <pc:sldChg chg="modSp">
        <pc:chgData name="Pam Crowder" userId="S::pam.crowder@connection-ministries.org::e5d83a44-6866-4944-b891-c9f3623e9f84" providerId="AD" clId="Web-{378D99A2-8315-DB6A-29E9-EB4E47556D36}" dt="2026-04-08T18:06:38.409" v="5" actId="20577"/>
        <pc:sldMkLst>
          <pc:docMk/>
          <pc:sldMk cId="781621255" sldId="275"/>
        </pc:sldMkLst>
        <pc:spChg chg="mod">
          <ac:chgData name="Pam Crowder" userId="S::pam.crowder@connection-ministries.org::e5d83a44-6866-4944-b891-c9f3623e9f84" providerId="AD" clId="Web-{378D99A2-8315-DB6A-29E9-EB4E47556D36}" dt="2026-04-08T18:06:38.409" v="5" actId="20577"/>
          <ac:spMkLst>
            <pc:docMk/>
            <pc:sldMk cId="781621255" sldId="275"/>
            <ac:spMk id="2" creationId="{0C507B93-AB83-C5E0-9B7D-CFE1A2A7D67C}"/>
          </ac:spMkLst>
        </pc:spChg>
      </pc:sldChg>
    </pc:docChg>
  </pc:docChgLst>
  <pc:docChgLst>
    <pc:chgData name="Pam Crowder" userId="e5d83a44-6866-4944-b891-c9f3623e9f84" providerId="ADAL" clId="{D085928C-D365-483F-9408-03F66CE0EABF}"/>
    <pc:docChg chg="undo custSel addSld modSld sldOrd">
      <pc:chgData name="Pam Crowder" userId="e5d83a44-6866-4944-b891-c9f3623e9f84" providerId="ADAL" clId="{D085928C-D365-483F-9408-03F66CE0EABF}" dt="2026-04-09T14:10:21.250" v="2563" actId="1076"/>
      <pc:docMkLst>
        <pc:docMk/>
      </pc:docMkLst>
      <pc:sldChg chg="addSp modSp new mod setBg">
        <pc:chgData name="Pam Crowder" userId="e5d83a44-6866-4944-b891-c9f3623e9f84" providerId="ADAL" clId="{D085928C-D365-483F-9408-03F66CE0EABF}" dt="2026-04-09T13:58:12.499" v="2562" actId="20577"/>
        <pc:sldMkLst>
          <pc:docMk/>
          <pc:sldMk cId="327631690" sldId="265"/>
        </pc:sldMkLst>
        <pc:spChg chg="mod ord">
          <ac:chgData name="Pam Crowder" userId="e5d83a44-6866-4944-b891-c9f3623e9f84" providerId="ADAL" clId="{D085928C-D365-483F-9408-03F66CE0EABF}" dt="2026-04-09T13:58:12.499" v="2562" actId="20577"/>
          <ac:spMkLst>
            <pc:docMk/>
            <pc:sldMk cId="327631690" sldId="265"/>
            <ac:spMk id="2" creationId="{F519AA01-9A03-E1DE-1732-8F256D6CA8F8}"/>
          </ac:spMkLst>
        </pc:spChg>
      </pc:sldChg>
      <pc:sldChg chg="addSp delSp modSp new mod setBg">
        <pc:chgData name="Pam Crowder" userId="e5d83a44-6866-4944-b891-c9f3623e9f84" providerId="ADAL" clId="{D085928C-D365-483F-9408-03F66CE0EABF}" dt="2026-04-09T14:10:21.250" v="2563" actId="1076"/>
        <pc:sldMkLst>
          <pc:docMk/>
          <pc:sldMk cId="2431382332" sldId="274"/>
        </pc:sldMkLst>
        <pc:picChg chg="add mod">
          <ac:chgData name="Pam Crowder" userId="e5d83a44-6866-4944-b891-c9f3623e9f84" providerId="ADAL" clId="{D085928C-D365-483F-9408-03F66CE0EABF}" dt="2026-04-09T14:10:21.250" v="2563" actId="1076"/>
          <ac:picMkLst>
            <pc:docMk/>
            <pc:sldMk cId="2431382332" sldId="274"/>
            <ac:picMk id="11" creationId="{2CC03D2D-1B30-2124-F163-2E4A5C2671F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FAF9E-E4B4-4248-BE0E-B49DB7DD10DB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8C007-67FD-4A48-AE08-728427ED8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06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A8C007-67FD-4A48-AE08-728427ED816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5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E5448-5747-FE01-8BED-63F2AFC56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127EEE-7372-B55F-FC8F-88BD0BB473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797761-4B78-3F5B-9766-5563F620D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A7F51A-3AB8-A331-7FE3-1F49FD0CA8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A8C007-67FD-4A48-AE08-728427ED8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757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fire-flames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en/flames-inflamed-fire-344992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www.rawpixel.com/all/truck%20logistics" TargetMode="External"/><Relationship Id="rId7" Type="http://schemas.openxmlformats.org/officeDocument/2006/relationships/hyperlink" Target="https://www.pexels.com/photo/upset-black-couple-sitting-apart-at-home-5700169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hyperlink" Target="https://www.rawpixel.com/image/526820/family-grieving-funeral" TargetMode="External"/><Relationship Id="rId10" Type="http://schemas.openxmlformats.org/officeDocument/2006/relationships/image" Target="../media/image24.png"/><Relationship Id="rId4" Type="http://schemas.openxmlformats.org/officeDocument/2006/relationships/image" Target="../media/image21.2"/><Relationship Id="rId9" Type="http://schemas.openxmlformats.org/officeDocument/2006/relationships/hyperlink" Target="https://www.pickpik.com/eye-surgery-female-medical-young-healthcare-52772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eoatierra.blogspot.com/2017/01/jesus-ensena-la-misericordia-divina.html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the-generous-husband.com/2018/10/16/spiritual-intimacy/" TargetMode="Externa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69239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ko/vectors/%EA%B8%88%EC%A7%80-%EB%B0%A9%ED%8C%A8-%EC%95%84%EC%9D%B4%EC%BD%98-%EA%B8%88%EC%A7%80%ED%95%98%EB%8A%94-1681759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ixabay.com/en/flames-inflamed-fire-344992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hyperlink" Target="https://riadzany.blogspot.com/2018/05/morocco-weather-alert.html" TargetMode="External"/><Relationship Id="rId7" Type="http://schemas.openxmlformats.org/officeDocument/2006/relationships/hyperlink" Target="https://www.rawpixel.com/search/dental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hyperlink" Target="https://pixnio.com/miscellaneous/fireworks/festival-firework-night-explosion-party-sky-explosive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jpeg"/><Relationship Id="rId9" Type="http://schemas.openxmlformats.org/officeDocument/2006/relationships/hyperlink" Target="https://pxhere.com/en/photo/55889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hyperlink" Target="https://pxhere.com/en/photo/878714" TargetMode="External"/><Relationship Id="rId7" Type="http://schemas.openxmlformats.org/officeDocument/2006/relationships/hyperlink" Target="https://www.quoteinspector.com/free-money-finance-images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g"/><Relationship Id="rId11" Type="http://schemas.openxmlformats.org/officeDocument/2006/relationships/hyperlink" Target="https://www.pexels.com/video/person-scrolling-using-her-mobile-phone-5876327/" TargetMode="External"/><Relationship Id="rId5" Type="http://schemas.openxmlformats.org/officeDocument/2006/relationships/hyperlink" Target="https://en.wikipedia.org/wiki/Caitlin_Clark_effect" TargetMode="External"/><Relationship Id="rId10" Type="http://schemas.openxmlformats.org/officeDocument/2006/relationships/image" Target="../media/image17.jpg"/><Relationship Id="rId4" Type="http://schemas.openxmlformats.org/officeDocument/2006/relationships/image" Target="../media/image14.jpg"/><Relationship Id="rId9" Type="http://schemas.openxmlformats.org/officeDocument/2006/relationships/hyperlink" Target="https://adrienloren.blogspot.com/2011/09/all-about-shopping-todo-sobre-el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fire&#10;&#10;AI-generated content may be incorrect.">
            <a:extLst>
              <a:ext uri="{FF2B5EF4-FFF2-40B4-BE49-F238E27FC236}">
                <a16:creationId xmlns:a16="http://schemas.microsoft.com/office/drawing/2014/main" id="{BAE8CB50-1843-E3F4-40EB-977B25B1E5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057" r="-1" b="11634"/>
          <a:stretch>
            <a:fillRect/>
          </a:stretch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  <a:latin typeface="Elephant Pro"/>
              </a:rPr>
              <a:t>UNSHAKABLE FAITH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DANIEL 3:1-30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EF0EFD6-A3C2-4C94-A80A-BA9709D9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478919 w 4243589"/>
              <a:gd name="csY1" fmla="*/ 0 h 18288"/>
              <a:gd name="csX2" fmla="*/ 957839 w 4243589"/>
              <a:gd name="csY2" fmla="*/ 0 h 18288"/>
              <a:gd name="csX3" fmla="*/ 1521630 w 4243589"/>
              <a:gd name="csY3" fmla="*/ 0 h 18288"/>
              <a:gd name="csX4" fmla="*/ 2212729 w 4243589"/>
              <a:gd name="csY4" fmla="*/ 0 h 18288"/>
              <a:gd name="csX5" fmla="*/ 2734084 w 4243589"/>
              <a:gd name="csY5" fmla="*/ 0 h 18288"/>
              <a:gd name="csX6" fmla="*/ 3255439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594926 w 4243589"/>
              <a:gd name="csY9" fmla="*/ 18288 h 18288"/>
              <a:gd name="csX10" fmla="*/ 3073571 w 4243589"/>
              <a:gd name="csY10" fmla="*/ 18288 h 18288"/>
              <a:gd name="csX11" fmla="*/ 2552216 w 4243589"/>
              <a:gd name="csY11" fmla="*/ 18288 h 18288"/>
              <a:gd name="csX12" fmla="*/ 1903553 w 4243589"/>
              <a:gd name="csY12" fmla="*/ 18288 h 18288"/>
              <a:gd name="csX13" fmla="*/ 1212454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sX0" fmla="*/ 0 w 10515600"/>
              <a:gd name="csY0" fmla="*/ 0 h 5416094"/>
              <a:gd name="csX1" fmla="*/ 552069 w 10515600"/>
              <a:gd name="csY1" fmla="*/ 0 h 5416094"/>
              <a:gd name="csX2" fmla="*/ 893826 w 10515600"/>
              <a:gd name="csY2" fmla="*/ 0 h 5416094"/>
              <a:gd name="csX3" fmla="*/ 1761363 w 10515600"/>
              <a:gd name="csY3" fmla="*/ 0 h 5416094"/>
              <a:gd name="csX4" fmla="*/ 2313432 w 10515600"/>
              <a:gd name="csY4" fmla="*/ 0 h 5416094"/>
              <a:gd name="csX5" fmla="*/ 2865501 w 10515600"/>
              <a:gd name="csY5" fmla="*/ 0 h 5416094"/>
              <a:gd name="csX6" fmla="*/ 3733038 w 10515600"/>
              <a:gd name="csY6" fmla="*/ 0 h 5416094"/>
              <a:gd name="csX7" fmla="*/ 4179951 w 10515600"/>
              <a:gd name="csY7" fmla="*/ 0 h 5416094"/>
              <a:gd name="csX8" fmla="*/ 5047488 w 10515600"/>
              <a:gd name="csY8" fmla="*/ 0 h 5416094"/>
              <a:gd name="csX9" fmla="*/ 5915025 w 10515600"/>
              <a:gd name="csY9" fmla="*/ 0 h 5416094"/>
              <a:gd name="csX10" fmla="*/ 6572250 w 10515600"/>
              <a:gd name="csY10" fmla="*/ 0 h 5416094"/>
              <a:gd name="csX11" fmla="*/ 7439787 w 10515600"/>
              <a:gd name="csY11" fmla="*/ 0 h 5416094"/>
              <a:gd name="csX12" fmla="*/ 7991856 w 10515600"/>
              <a:gd name="csY12" fmla="*/ 0 h 5416094"/>
              <a:gd name="csX13" fmla="*/ 8543925 w 10515600"/>
              <a:gd name="csY13" fmla="*/ 0 h 5416094"/>
              <a:gd name="csX14" fmla="*/ 9306306 w 10515600"/>
              <a:gd name="csY14" fmla="*/ 0 h 5416094"/>
              <a:gd name="csX15" fmla="*/ 9858375 w 10515600"/>
              <a:gd name="csY15" fmla="*/ 0 h 5416094"/>
              <a:gd name="csX16" fmla="*/ 10515600 w 10515600"/>
              <a:gd name="csY16" fmla="*/ 0 h 5416094"/>
              <a:gd name="csX17" fmla="*/ 10515600 w 10515600"/>
              <a:gd name="csY17" fmla="*/ 785334 h 5416094"/>
              <a:gd name="csX18" fmla="*/ 10515600 w 10515600"/>
              <a:gd name="csY18" fmla="*/ 1516506 h 5416094"/>
              <a:gd name="csX19" fmla="*/ 10515600 w 10515600"/>
              <a:gd name="csY19" fmla="*/ 2247679 h 5416094"/>
              <a:gd name="csX20" fmla="*/ 10515600 w 10515600"/>
              <a:gd name="csY20" fmla="*/ 2762208 h 5416094"/>
              <a:gd name="csX21" fmla="*/ 10515600 w 10515600"/>
              <a:gd name="csY21" fmla="*/ 3330898 h 5416094"/>
              <a:gd name="csX22" fmla="*/ 10515600 w 10515600"/>
              <a:gd name="csY22" fmla="*/ 4062071 h 5416094"/>
              <a:gd name="csX23" fmla="*/ 10515600 w 10515600"/>
              <a:gd name="csY23" fmla="*/ 4684921 h 5416094"/>
              <a:gd name="csX24" fmla="*/ 10515600 w 10515600"/>
              <a:gd name="csY24" fmla="*/ 5416094 h 5416094"/>
              <a:gd name="csX25" fmla="*/ 9753219 w 10515600"/>
              <a:gd name="csY25" fmla="*/ 5416094 h 5416094"/>
              <a:gd name="csX26" fmla="*/ 9411462 w 10515600"/>
              <a:gd name="csY26" fmla="*/ 5416094 h 5416094"/>
              <a:gd name="csX27" fmla="*/ 8754237 w 10515600"/>
              <a:gd name="csY27" fmla="*/ 5416094 h 5416094"/>
              <a:gd name="csX28" fmla="*/ 8307324 w 10515600"/>
              <a:gd name="csY28" fmla="*/ 5416094 h 5416094"/>
              <a:gd name="csX29" fmla="*/ 7544943 w 10515600"/>
              <a:gd name="csY29" fmla="*/ 5416094 h 5416094"/>
              <a:gd name="csX30" fmla="*/ 7098030 w 10515600"/>
              <a:gd name="csY30" fmla="*/ 5416094 h 5416094"/>
              <a:gd name="csX31" fmla="*/ 6335649 w 10515600"/>
              <a:gd name="csY31" fmla="*/ 5416094 h 5416094"/>
              <a:gd name="csX32" fmla="*/ 5993892 w 10515600"/>
              <a:gd name="csY32" fmla="*/ 5416094 h 5416094"/>
              <a:gd name="csX33" fmla="*/ 5231511 w 10515600"/>
              <a:gd name="csY33" fmla="*/ 5416094 h 5416094"/>
              <a:gd name="csX34" fmla="*/ 4784598 w 10515600"/>
              <a:gd name="csY34" fmla="*/ 5416094 h 5416094"/>
              <a:gd name="csX35" fmla="*/ 4442841 w 10515600"/>
              <a:gd name="csY35" fmla="*/ 5416094 h 5416094"/>
              <a:gd name="csX36" fmla="*/ 3995928 w 10515600"/>
              <a:gd name="csY36" fmla="*/ 5416094 h 5416094"/>
              <a:gd name="csX37" fmla="*/ 3233547 w 10515600"/>
              <a:gd name="csY37" fmla="*/ 5416094 h 5416094"/>
              <a:gd name="csX38" fmla="*/ 2786634 w 10515600"/>
              <a:gd name="csY38" fmla="*/ 5416094 h 5416094"/>
              <a:gd name="csX39" fmla="*/ 2444877 w 10515600"/>
              <a:gd name="csY39" fmla="*/ 5416094 h 5416094"/>
              <a:gd name="csX40" fmla="*/ 1997964 w 10515600"/>
              <a:gd name="csY40" fmla="*/ 5416094 h 5416094"/>
              <a:gd name="csX41" fmla="*/ 1445895 w 10515600"/>
              <a:gd name="csY41" fmla="*/ 5416094 h 5416094"/>
              <a:gd name="csX42" fmla="*/ 788670 w 10515600"/>
              <a:gd name="csY42" fmla="*/ 5416094 h 5416094"/>
              <a:gd name="csX43" fmla="*/ 0 w 10515600"/>
              <a:gd name="csY43" fmla="*/ 5416094 h 5416094"/>
              <a:gd name="csX44" fmla="*/ 0 w 10515600"/>
              <a:gd name="csY44" fmla="*/ 4630760 h 5416094"/>
              <a:gd name="csX45" fmla="*/ 0 w 10515600"/>
              <a:gd name="csY45" fmla="*/ 3953749 h 5416094"/>
              <a:gd name="csX46" fmla="*/ 0 w 10515600"/>
              <a:gd name="csY46" fmla="*/ 3276737 h 5416094"/>
              <a:gd name="csX47" fmla="*/ 0 w 10515600"/>
              <a:gd name="csY47" fmla="*/ 2599725 h 5416094"/>
              <a:gd name="csX48" fmla="*/ 0 w 10515600"/>
              <a:gd name="csY48" fmla="*/ 1922713 h 5416094"/>
              <a:gd name="csX49" fmla="*/ 0 w 10515600"/>
              <a:gd name="csY49" fmla="*/ 1299863 h 5416094"/>
              <a:gd name="csX50" fmla="*/ 0 w 10515600"/>
              <a:gd name="csY50" fmla="*/ 0 h 541609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29DCF6-908C-E286-73A8-148E4B560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19AA01-9A03-E1DE-1732-8F256D6CA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King Nebuchadnezzar was angry that the three young men refused to bow down to his gold statue.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31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4FD18F-6753-F7ED-BFB6-AE93E5593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" b="23768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22ACF-CAF2-4213-9AEB-A475BEAF2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25950"/>
            <a:ext cx="12191999" cy="744836"/>
          </a:xfrm>
        </p:spPr>
        <p:txBody>
          <a:bodyPr>
            <a:noAutofit/>
          </a:bodyPr>
          <a:lstStyle/>
          <a:p>
            <a:pPr algn="ctr"/>
            <a:r>
              <a:rPr lang="en-US" sz="2800" i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“The God we serve is able to save us from the fire. But even if He doesn’t, we will never worship your gods or bow to your statue.” 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3149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855891-C865-149D-AB5B-C2EA79444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AF6FE2-93B0-4515-F75E-13D5C1BADD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ADED4C-52E3-7BFA-B979-F36175A6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207" r="33999" b="6884"/>
          <a:stretch>
            <a:fillRect/>
          </a:stretch>
        </p:blipFill>
        <p:spPr>
          <a:xfrm>
            <a:off x="3716594" y="-46121"/>
            <a:ext cx="8475406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1F2F7A-8A0A-C116-9F18-F88E6D7E0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86691E-ACBA-3008-83CC-69D453E10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5" y="46131"/>
            <a:ext cx="8013291" cy="39785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i="1" dirty="0"/>
              <a:t>Faith is being sure of what we hope for.</a:t>
            </a:r>
            <a:br>
              <a:rPr lang="en-US" sz="3600" b="1" i="1" dirty="0"/>
            </a:br>
            <a:br>
              <a:rPr lang="en-US" sz="3600" b="1" i="1" dirty="0"/>
            </a:br>
            <a:r>
              <a:rPr lang="en-US" sz="3600" b="1" i="1" dirty="0"/>
              <a:t> It is being sure of what we do not see.</a:t>
            </a:r>
            <a:br>
              <a:rPr lang="en-US" sz="3600" b="1" i="1" dirty="0"/>
            </a:br>
            <a:br>
              <a:rPr lang="en-US" sz="3600" b="1" i="1" dirty="0"/>
            </a:br>
            <a:r>
              <a:rPr lang="en-US" sz="3600" b="1" i="1" dirty="0"/>
              <a:t>Hebrews 11:1 </a:t>
            </a:r>
            <a:endParaRPr lang="en-US" sz="36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1FED4C-0087-F411-F8E4-400809F7A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A24AF69-D305-CE00-920D-2181111266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298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442CB-29A3-ED14-578A-239EA1619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789" y="2680267"/>
            <a:ext cx="7505132" cy="149746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Moving, having surgery, loosing someone you love, or broken friendships can leave us anxious and  “shaking in our boots.”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6E4228-5834-EA87-5270-64A3BA191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4070" r="1" b="28568"/>
          <a:stretch>
            <a:fillRect/>
          </a:stretch>
        </p:blipFill>
        <p:spPr>
          <a:xfrm>
            <a:off x="3649318" y="1"/>
            <a:ext cx="8542682" cy="2130473"/>
          </a:xfrm>
          <a:custGeom>
            <a:avLst/>
            <a:gdLst/>
            <a:ahLst/>
            <a:cxnLst/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D2F8A4E-10AD-5D74-941C-D97762E49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6197" r="2" b="12483"/>
          <a:stretch>
            <a:fillRect/>
          </a:stretch>
        </p:blipFill>
        <p:spPr>
          <a:xfrm>
            <a:off x="20" y="-6955"/>
            <a:ext cx="4475120" cy="2130473"/>
          </a:xfrm>
          <a:custGeom>
            <a:avLst/>
            <a:gdLst/>
            <a:ahLst/>
            <a:cxnLst/>
            <a:rect l="l" t="t" r="r" b="b"/>
            <a:pathLst>
              <a:path w="4475140" h="2130473">
                <a:moveTo>
                  <a:pt x="0" y="0"/>
                </a:moveTo>
                <a:lnTo>
                  <a:pt x="1074821" y="0"/>
                </a:lnTo>
                <a:lnTo>
                  <a:pt x="1074821" y="239"/>
                </a:lnTo>
                <a:lnTo>
                  <a:pt x="4475140" y="239"/>
                </a:lnTo>
                <a:lnTo>
                  <a:pt x="3488563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D1BF6CC-7C72-7A7A-8CD2-03E4FDB6D7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3497" r="4" b="4"/>
          <a:stretch>
            <a:fillRect/>
          </a:stretch>
        </p:blipFill>
        <p:spPr>
          <a:xfrm>
            <a:off x="20" y="2279768"/>
            <a:ext cx="3484262" cy="2244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9B6A4B6-4C54-D012-641B-3405BD130D2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7541" r="-2" b="34404"/>
          <a:stretch>
            <a:fillRect/>
          </a:stretch>
        </p:blipFill>
        <p:spPr>
          <a:xfrm>
            <a:off x="20" y="4682839"/>
            <a:ext cx="8563356" cy="2175160"/>
          </a:xfrm>
          <a:custGeom>
            <a:avLst/>
            <a:gdLst/>
            <a:ahLst/>
            <a:cxnLst/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2899FF-AD4E-A153-8ABE-5F59AA8B5B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0659" y="3977630"/>
            <a:ext cx="4859691" cy="272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7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497725C-6431-496A-B11C-691354780D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A7FD63-F364-8892-BA70-B14D91EEA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863" y="1172228"/>
            <a:ext cx="6337249" cy="48157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/>
              <a:t>Faith begins by trusting Jesus </a:t>
            </a:r>
            <a:r>
              <a:rPr lang="en-US" sz="4000"/>
              <a:t>as our Lord and Savior.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/>
              <a:t>The Holy Spirit lives in us giving us guidance and strength. </a:t>
            </a:r>
            <a:endParaRPr lang="en-US" sz="4000" kern="12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04803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257770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in a robe with a beard and a red head scarf&#10;&#10;AI-generated content may be incorrect.">
            <a:extLst>
              <a:ext uri="{FF2B5EF4-FFF2-40B4-BE49-F238E27FC236}">
                <a16:creationId xmlns:a16="http://schemas.microsoft.com/office/drawing/2014/main" id="{98B3413D-3F0D-63B2-CFD7-95155806C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286" b="2"/>
          <a:stretch>
            <a:fillRect/>
          </a:stretch>
        </p:blipFill>
        <p:spPr>
          <a:xfrm>
            <a:off x="7074057" y="411590"/>
            <a:ext cx="4478585" cy="26389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0" y="3462252"/>
            <a:ext cx="4837176" cy="297996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407CD8-6409-E075-BFA2-DC86F7E08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4" r="-1" b="20631"/>
          <a:stretch>
            <a:fillRect/>
          </a:stretch>
        </p:blipFill>
        <p:spPr>
          <a:xfrm>
            <a:off x="7074057" y="3636124"/>
            <a:ext cx="4478586" cy="263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76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6C9ECD1F-1B32-4E48-9736-A1BC9A323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5A419-07E0-3681-22B1-BFA553483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7" y="11032"/>
            <a:ext cx="3752166" cy="483755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God gives us Christian Community, praying friends, the Bible, and music to encourage and strengthen us.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22480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042549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283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wearing matching shirts&#10;&#10;AI-generated content may be incorrect.">
            <a:extLst>
              <a:ext uri="{FF2B5EF4-FFF2-40B4-BE49-F238E27FC236}">
                <a16:creationId xmlns:a16="http://schemas.microsoft.com/office/drawing/2014/main" id="{E8FE2E13-98CF-850A-78F0-66BFAD51FD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927"/>
          <a:stretch>
            <a:fillRect/>
          </a:stretch>
        </p:blipFill>
        <p:spPr>
          <a:xfrm>
            <a:off x="4054251" y="883463"/>
            <a:ext cx="3721608" cy="2542032"/>
          </a:xfrm>
          <a:prstGeom prst="rect">
            <a:avLst/>
          </a:prstGeom>
        </p:spPr>
      </p:pic>
      <p:pic>
        <p:nvPicPr>
          <p:cNvPr id="4" name="Picture 3" descr="Músicas Notas Melodia - Gráfico vetorial grátis no Pixabay">
            <a:extLst>
              <a:ext uri="{FF2B5EF4-FFF2-40B4-BE49-F238E27FC236}">
                <a16:creationId xmlns:a16="http://schemas.microsoft.com/office/drawing/2014/main" id="{7F3E65D2-546D-ED29-DE63-D72BCE27F0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83"/>
          <a:stretch>
            <a:fillRect/>
          </a:stretch>
        </p:blipFill>
        <p:spPr>
          <a:xfrm>
            <a:off x="7910946" y="883463"/>
            <a:ext cx="3719192" cy="2542032"/>
          </a:xfrm>
          <a:prstGeom prst="rect">
            <a:avLst/>
          </a:prstGeom>
        </p:spPr>
      </p:pic>
      <p:pic>
        <p:nvPicPr>
          <p:cNvPr id="6" name="Picture 5" descr="A drawing of a bible&#10;&#10;AI-generated content may be incorrect.">
            <a:extLst>
              <a:ext uri="{FF2B5EF4-FFF2-40B4-BE49-F238E27FC236}">
                <a16:creationId xmlns:a16="http://schemas.microsoft.com/office/drawing/2014/main" id="{78B1A72C-50CC-F1C4-AD60-FBDAF76172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802"/>
          <a:stretch>
            <a:fillRect/>
          </a:stretch>
        </p:blipFill>
        <p:spPr>
          <a:xfrm>
            <a:off x="4054251" y="3548348"/>
            <a:ext cx="3721608" cy="2542032"/>
          </a:xfrm>
          <a:prstGeom prst="rect">
            <a:avLst/>
          </a:prstGeom>
        </p:spPr>
      </p:pic>
      <p:pic>
        <p:nvPicPr>
          <p:cNvPr id="8" name="Picture 7" descr="A close-up of hands folded together&#10;&#10;AI-generated content may be incorrect.">
            <a:extLst>
              <a:ext uri="{FF2B5EF4-FFF2-40B4-BE49-F238E27FC236}">
                <a16:creationId xmlns:a16="http://schemas.microsoft.com/office/drawing/2014/main" id="{185D919B-F13F-3181-F3DD-785D8E1B5A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2342" b="3"/>
          <a:stretch>
            <a:fillRect/>
          </a:stretch>
        </p:blipFill>
        <p:spPr>
          <a:xfrm>
            <a:off x="7916372" y="3548347"/>
            <a:ext cx="3719192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65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D5D65B-5AB8-8974-EBEE-3C14C5CD4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59" y="534886"/>
            <a:ext cx="6692827" cy="389266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spcAft>
                <a:spcPts val="800"/>
              </a:spcAft>
            </a:pPr>
            <a:r>
              <a:rPr lang="en-US" b="1" i="1" kern="1200" dirty="0">
                <a:effectLst/>
                <a:latin typeface="+mj-lt"/>
                <a:ea typeface="+mj-ea"/>
                <a:cs typeface="+mj-cs"/>
              </a:rPr>
              <a:t>“He is like a shield to me. </a:t>
            </a:r>
            <a:br>
              <a:rPr lang="en-US" b="1" i="1" dirty="0"/>
            </a:br>
            <a:r>
              <a:rPr lang="en-US" b="1" i="1" dirty="0"/>
              <a:t>He is</a:t>
            </a:r>
            <a:r>
              <a:rPr lang="en-US" b="1" i="1" kern="1200" dirty="0">
                <a:effectLst/>
                <a:latin typeface="+mj-lt"/>
                <a:ea typeface="+mj-ea"/>
                <a:cs typeface="+mj-cs"/>
              </a:rPr>
              <a:t> the power that saves me.</a:t>
            </a:r>
            <a:r>
              <a:rPr lang="en-US" b="1" i="1" dirty="0"/>
              <a:t> He</a:t>
            </a:r>
            <a:r>
              <a:rPr lang="en-US" b="1" i="1" kern="1200" dirty="0"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b="1" i="1" dirty="0"/>
              <a:t>is </a:t>
            </a:r>
            <a:r>
              <a:rPr lang="en-US" b="1" i="1" kern="1200" dirty="0">
                <a:effectLst/>
                <a:latin typeface="+mj-lt"/>
                <a:ea typeface="+mj-ea"/>
                <a:cs typeface="+mj-cs"/>
              </a:rPr>
              <a:t>my place of safety.”</a:t>
            </a:r>
            <a:br>
              <a:rPr lang="en-US" b="1" i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kumimoji="0" lang="en-US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Psalm </a:t>
            </a:r>
            <a:r>
              <a:rPr lang="en-US" b="1" i="1"/>
              <a:t>18:2</a:t>
            </a:r>
            <a:br>
              <a:rPr lang="en-US" sz="4600" b="1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sX0" fmla="*/ 0 w 4243589"/>
              <a:gd name="csY0" fmla="*/ 0 h 18288"/>
              <a:gd name="csX1" fmla="*/ 563791 w 4243589"/>
              <a:gd name="csY1" fmla="*/ 0 h 18288"/>
              <a:gd name="csX2" fmla="*/ 1042710 w 4243589"/>
              <a:gd name="csY2" fmla="*/ 0 h 18288"/>
              <a:gd name="csX3" fmla="*/ 1564066 w 4243589"/>
              <a:gd name="csY3" fmla="*/ 0 h 18288"/>
              <a:gd name="csX4" fmla="*/ 2212729 w 4243589"/>
              <a:gd name="csY4" fmla="*/ 0 h 18288"/>
              <a:gd name="csX5" fmla="*/ 2776520 w 4243589"/>
              <a:gd name="csY5" fmla="*/ 0 h 18288"/>
              <a:gd name="csX6" fmla="*/ 3297875 w 4243589"/>
              <a:gd name="csY6" fmla="*/ 0 h 18288"/>
              <a:gd name="csX7" fmla="*/ 4243589 w 4243589"/>
              <a:gd name="csY7" fmla="*/ 0 h 18288"/>
              <a:gd name="csX8" fmla="*/ 4243589 w 4243589"/>
              <a:gd name="csY8" fmla="*/ 18288 h 18288"/>
              <a:gd name="csX9" fmla="*/ 3637362 w 4243589"/>
              <a:gd name="csY9" fmla="*/ 18288 h 18288"/>
              <a:gd name="csX10" fmla="*/ 3116007 w 4243589"/>
              <a:gd name="csY10" fmla="*/ 18288 h 18288"/>
              <a:gd name="csX11" fmla="*/ 2424908 w 4243589"/>
              <a:gd name="csY11" fmla="*/ 18288 h 18288"/>
              <a:gd name="csX12" fmla="*/ 1861117 w 4243589"/>
              <a:gd name="csY12" fmla="*/ 18288 h 18288"/>
              <a:gd name="csX13" fmla="*/ 1382198 w 4243589"/>
              <a:gd name="csY13" fmla="*/ 18288 h 18288"/>
              <a:gd name="csX14" fmla="*/ 733535 w 4243589"/>
              <a:gd name="csY14" fmla="*/ 18288 h 18288"/>
              <a:gd name="csX15" fmla="*/ 0 w 4243589"/>
              <a:gd name="csY15" fmla="*/ 18288 h 18288"/>
              <a:gd name="csX16" fmla="*/ 0 w 4243589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662833-1E29-784B-6DE4-CD9A9A2F8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81544" y="520751"/>
            <a:ext cx="4087368" cy="558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1427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88892F-E8F9-6094-626F-CD5D4F9E9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4A3B93-ED38-873B-627D-384910A82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King  ordered the three men to be thrown into the fiery furnace.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7762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A65B9A-94C5-EA63-DF6A-1FDEA14E9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8" b="412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290A42-93DD-BCE6-37CB-B3DC7D6DC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425950"/>
            <a:ext cx="12192000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King was angry and ordered the furnace to be heated hotter than usual and threw Shadrach, Meshach, and Abednego into the fiery furnace.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867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CC03D2D-1B30-2124-F163-2E4A5C26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89" b="14812"/>
          <a:stretch>
            <a:fillRect/>
          </a:stretch>
        </p:blipFill>
        <p:spPr>
          <a:xfrm>
            <a:off x="457200" y="10"/>
            <a:ext cx="12191980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0A0C1C-2E23-8012-3CF4-653AA2C0A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Something incredible happened! The King saw four men untied and unharmed. The fourth looked like a Son of the gods.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1382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82CFC2-894D-121A-79F3-399312EB3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"/>
          <a:stretch>
            <a:fillRect/>
          </a:stretch>
        </p:blipFill>
        <p:spPr>
          <a:xfrm>
            <a:off x="-187201" y="180000"/>
            <a:ext cx="9283037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6677ABE-4612-3FA4-74C2-C1AC4D0C2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6400" y="757846"/>
            <a:ext cx="5085600" cy="498055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marL="0" marR="0" fontAlgn="base"/>
            <a:r>
              <a:rPr lang="en-US" sz="4000" b="1" i="1">
                <a:effectLst/>
              </a:rPr>
              <a:t>“I keep my eyes always on the Lord. </a:t>
            </a:r>
            <a:br>
              <a:rPr lang="en-US" sz="4000" b="1" i="1">
                <a:effectLst/>
              </a:rPr>
            </a:br>
            <a:br>
              <a:rPr lang="en-US" sz="4000" b="1" i="1">
                <a:effectLst/>
              </a:rPr>
            </a:br>
            <a:r>
              <a:rPr lang="en-US" sz="4000" b="1" i="1">
                <a:effectLst/>
              </a:rPr>
              <a:t>With him at my right hand, </a:t>
            </a:r>
            <a:br>
              <a:rPr lang="en-US" sz="4000" b="1" i="1">
                <a:effectLst/>
              </a:rPr>
            </a:br>
            <a:br>
              <a:rPr lang="en-US" sz="4000" b="1" i="1">
                <a:effectLst/>
              </a:rPr>
            </a:br>
            <a:r>
              <a:rPr lang="en-US" sz="4000" b="1" i="1">
                <a:effectLst/>
              </a:rPr>
              <a:t>I will not be shaken.”			Psalm 16:8</a:t>
            </a:r>
            <a:br>
              <a:rPr lang="en-US" sz="2500">
                <a:effectLst/>
              </a:rPr>
            </a:br>
            <a:endParaRPr lang="en-US" sz="2500"/>
          </a:p>
        </p:txBody>
      </p:sp>
    </p:spTree>
    <p:extLst>
      <p:ext uri="{BB962C8B-B14F-4D97-AF65-F5344CB8AC3E}">
        <p14:creationId xmlns:p14="http://schemas.microsoft.com/office/powerpoint/2010/main" val="212954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07B93-AB83-C5E0-9B7D-CFE1A2A7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22" y="580047"/>
            <a:ext cx="6039292" cy="5461591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4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When a fiery trial has you “shaking in your boots” refuse to bow down to fear and hold on to </a:t>
            </a:r>
            <a:r>
              <a:rPr lang="en-US" sz="4000" b="1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UNSHAKABLE FAITH </a:t>
            </a:r>
            <a:br>
              <a:rPr lang="en-US" sz="40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4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in Jesus Christ, our </a:t>
            </a:r>
            <a:br>
              <a:rPr lang="en-US" sz="40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4000" kern="100" dirty="0">
                <a:effectLst/>
                <a:latin typeface="Arial"/>
                <a:ea typeface="Aptos" panose="020B0004020202020204" pitchFamily="34" charset="0"/>
                <a:cs typeface="Arial"/>
              </a:rPr>
              <a:t>King of Kings. </a:t>
            </a:r>
            <a:endParaRPr lang="en-US" sz="3600" kern="100" dirty="0">
              <a:effectLst/>
              <a:latin typeface="Arial"/>
              <a:ea typeface="Aptos" panose="020B0004020202020204" pitchFamily="34" charset="0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3C7046-8C93-5E13-A18C-044773CEBCDF}"/>
              </a:ext>
            </a:extLst>
          </p:cNvPr>
          <p:cNvGrpSpPr/>
          <p:nvPr/>
        </p:nvGrpSpPr>
        <p:grpSpPr>
          <a:xfrm>
            <a:off x="5713015" y="653941"/>
            <a:ext cx="7167636" cy="5550118"/>
            <a:chOff x="4885217" y="307343"/>
            <a:chExt cx="8232258" cy="607289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972099-6FCE-A376-076F-A803FFB42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5217" y="903693"/>
              <a:ext cx="8232258" cy="462161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ED22602-AAC8-28D5-4EBD-401254D62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833802" y="307343"/>
              <a:ext cx="6072890" cy="607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1621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89258-B1D1-DA12-E14C-B1B1059F5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8970DC-2162-13B4-5BF0-AA776FF8A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65" y="5313440"/>
            <a:ext cx="12192000" cy="736551"/>
          </a:xfrm>
        </p:spPr>
        <p:txBody>
          <a:bodyPr>
            <a:noAutofit/>
          </a:bodyPr>
          <a:lstStyle/>
          <a:p>
            <a:pPr marL="0" marR="0" algn="ctr">
              <a:lnSpc>
                <a:spcPct val="100000"/>
              </a:lnSpc>
            </a:pPr>
            <a:br>
              <a:rPr lang="en-US" sz="3600" i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3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The King came to the opening of the furnace and shouted, </a:t>
            </a:r>
            <a:br>
              <a:rPr lang="en-US" sz="3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US" sz="32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“Come out! You servants of the Most High God.”</a:t>
            </a:r>
            <a:br>
              <a:rPr lang="en-US" sz="3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0141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EE370E-E6F7-5E0B-C6A3-E75E90F8D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3" b="7287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C93A1-1D4B-BD96-AD0D-75F7D3DD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When they came out of the fire not a single hair on their head was burned. They didn’t even smell like smoke. It was a miracle!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6543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F4545D-5AC9-DA8B-962C-ABD8C24C70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" r="-2" b="1214"/>
          <a:stretch>
            <a:fillRect/>
          </a:stretch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F79525-7463-E728-5F8A-DC4C2AD9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857" y="1803436"/>
            <a:ext cx="3823859" cy="32456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“Praise be to the God of Shadrach, Meshach and Abednego.”</a:t>
            </a:r>
          </a:p>
        </p:txBody>
      </p:sp>
    </p:spTree>
    <p:extLst>
      <p:ext uri="{BB962C8B-B14F-4D97-AF65-F5344CB8AC3E}">
        <p14:creationId xmlns:p14="http://schemas.microsoft.com/office/powerpoint/2010/main" val="74243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840EA5-BAAD-FCAA-AFBF-820B9971BE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2207" r="33999" b="6884"/>
          <a:stretch>
            <a:fillRect/>
          </a:stretch>
        </p:blipFill>
        <p:spPr>
          <a:xfrm>
            <a:off x="3716594" y="-46121"/>
            <a:ext cx="8475406" cy="6857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39B3AC-BDB3-9EC7-0F2E-B2214196C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645" y="46131"/>
            <a:ext cx="8013291" cy="39785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i="1" dirty="0"/>
              <a:t>Faith is being sure of what we hope for.</a:t>
            </a:r>
            <a:br>
              <a:rPr lang="en-US" sz="3600" b="1" i="1" dirty="0"/>
            </a:br>
            <a:br>
              <a:rPr lang="en-US" sz="3600" b="1" i="1" dirty="0"/>
            </a:br>
            <a:r>
              <a:rPr lang="en-US" sz="3600" b="1" i="1" dirty="0"/>
              <a:t> It is being sure of what we do not see.</a:t>
            </a:r>
            <a:br>
              <a:rPr lang="en-US" sz="3600" b="1" i="1" dirty="0"/>
            </a:br>
            <a:br>
              <a:rPr lang="en-US" sz="3600" b="1" i="1" dirty="0"/>
            </a:br>
            <a:r>
              <a:rPr lang="en-US" sz="3600" b="1" i="1" dirty="0"/>
              <a:t>Hebrews 11:1 </a:t>
            </a:r>
            <a:endParaRPr lang="en-US" sz="3600" i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01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273FA4-88CB-446D-9D53-9120C9A0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200" y="447761"/>
            <a:ext cx="10515600" cy="18400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200" kern="1200">
                <a:latin typeface="+mj-lt"/>
                <a:ea typeface="+mj-ea"/>
                <a:cs typeface="+mj-cs"/>
              </a:rPr>
              <a:t>“Shaking in Your Boots!”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F9A5EE-4D44-FD9E-1607-7D78C945D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7904" r="11515" b="-1"/>
          <a:stretch>
            <a:fillRect/>
          </a:stretch>
        </p:blipFill>
        <p:spPr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DD6619-30F3-395A-B161-332EB0AEB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534" r="26718" b="-1"/>
          <a:stretch>
            <a:fillRect/>
          </a:stretch>
        </p:blipFill>
        <p:spPr>
          <a:xfrm>
            <a:off x="6167647" y="2594855"/>
            <a:ext cx="2827865" cy="37318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A48586-E42C-CA9D-AEED-0A2489BD2F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3251" r="26169" b="-1"/>
          <a:stretch>
            <a:fillRect/>
          </a:stretch>
        </p:blipFill>
        <p:spPr>
          <a:xfrm>
            <a:off x="3191846" y="2558693"/>
            <a:ext cx="2827865" cy="37318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3D844A-DA14-BA83-986F-925B20280F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41640" r="7779" b="-1"/>
          <a:stretch>
            <a:fillRect/>
          </a:stretch>
        </p:blipFill>
        <p:spPr>
          <a:xfrm>
            <a:off x="9176706" y="2558694"/>
            <a:ext cx="2827865" cy="37318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289DFF-8792-4062-1C30-CD05136B23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81159" y="26626"/>
            <a:ext cx="4023420" cy="26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1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D0FE88-6857-EE36-8223-697253587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" b="2337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BEF36-0BEE-7E29-3312-065D6F40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537" y="465093"/>
            <a:ext cx="11210925" cy="744836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ea typeface="Aptos" panose="020B0004020202020204" pitchFamily="34" charset="0"/>
              </a:rPr>
              <a:t>The King </a:t>
            </a:r>
            <a:r>
              <a:rPr lang="en-US" sz="32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captured many young men from Judah including Shadrach, Meshach, and Abednego. 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75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DFB1B3-1C20-BF04-5B5A-78B9A6908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0" y="-109730"/>
            <a:ext cx="11097229" cy="7077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5F84A0-D933-3C61-067C-E3E74661C7CA}"/>
              </a:ext>
            </a:extLst>
          </p:cNvPr>
          <p:cNvSpPr txBox="1"/>
          <p:nvPr/>
        </p:nvSpPr>
        <p:spPr>
          <a:xfrm>
            <a:off x="-1" y="5777718"/>
            <a:ext cx="121222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King Nebuchadnezzar built a golden statue 90 feet tall.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141971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40A034-2B38-7C41-46DF-BD4DA192E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b="10937"/>
          <a:stretch>
            <a:fillRect/>
          </a:stretch>
        </p:blipFill>
        <p:spPr>
          <a:xfrm>
            <a:off x="33347" y="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982CF2-A908-398C-22F4-EB399C197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48" y="5317240"/>
            <a:ext cx="120915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King commanded people from all the nations to come and bow down to his idol. If they refused, they would be thrown into the fiery furnace.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866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003E57-402B-934D-A70E-FB7B1D0AC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" b="2431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9D5AD9-581B-89D9-3152-C3839A6A2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When the music started, everyone bowed and worshipped the idol—except Shadrach, Meshach, and Abednego.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454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EEE32-BF12-C92D-A516-66FBC32FA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4656" y="3987465"/>
            <a:ext cx="5631556" cy="18430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Idols can be things like sport heroes, shopping, money, </a:t>
            </a:r>
            <a:br>
              <a:rPr lang="en-US" sz="3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320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food, or even your cell phone. </a:t>
            </a:r>
            <a:endParaRPr lang="en-US" sz="3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3CD60B-D58D-0BDB-6178-319BD9C45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193" r="-1" b="-1"/>
          <a:stretch>
            <a:fillRect/>
          </a:stretch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EF8C2-D88A-26B0-D955-616E07583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14534"/>
          <a:stretch>
            <a:fillRect/>
          </a:stretch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54CCE3A-AE99-604A-A5D3-003293793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9736" r="3599" b="3"/>
          <a:stretch>
            <a:fillRect/>
          </a:stretch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7D9A4D-2AAD-E025-97DB-FA559E0AC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5162" r="16159" b="-1"/>
          <a:stretch>
            <a:fillRect/>
          </a:stretch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5D30D5F-A559-87EB-B5FB-00E9927167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9115" r="33784" b="-2"/>
          <a:stretch>
            <a:fillRect/>
          </a:stretch>
        </p:blipFill>
        <p:spPr>
          <a:xfrm>
            <a:off x="9363215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4344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0C355119B12242A727063209D2F209" ma:contentTypeVersion="20" ma:contentTypeDescription="Create a new document." ma:contentTypeScope="" ma:versionID="ba56ccff0bbdfed4ed98d65e6f219947">
  <xsd:schema xmlns:xsd="http://www.w3.org/2001/XMLSchema" xmlns:xs="http://www.w3.org/2001/XMLSchema" xmlns:p="http://schemas.microsoft.com/office/2006/metadata/properties" xmlns:ns2="b06fe40a-77c2-4ab4-99ca-3bd18133f989" xmlns:ns3="b487f454-bfe8-47f0-a04b-9215afc6300a" targetNamespace="http://schemas.microsoft.com/office/2006/metadata/properties" ma:root="true" ma:fieldsID="e5aef6c1d7e32b54a08671dda0658ace" ns2:_="" ns3:_="">
    <xsd:import namespace="b06fe40a-77c2-4ab4-99ca-3bd18133f989"/>
    <xsd:import namespace="b487f454-bfe8-47f0-a04b-9215afc6300a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dateandtime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6fe40a-77c2-4ab4-99ca-3bd18133f98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bfa61ff5-66c0-4ca2-98a9-a57f6b9ad261}" ma:internalName="TaxCatchAll" ma:showField="CatchAllData" ma:web="b06fe40a-77c2-4ab4-99ca-3bd18133f9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87f454-bfe8-47f0-a04b-9215afc630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c7f4c88-bb7d-4ab1-b47e-28a7ad60f9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andtime xmlns="b487f454-bfe8-47f0-a04b-9215afc6300a" xsi:nil="true"/>
    <TaxCatchAll xmlns="b06fe40a-77c2-4ab4-99ca-3bd18133f989" xsi:nil="true"/>
    <lcf76f155ced4ddcb4097134ff3c332f xmlns="b487f454-bfe8-47f0-a04b-9215afc6300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FBFF5B-C8EF-40F5-BA10-5E93F0D9165D}">
  <ds:schemaRefs>
    <ds:schemaRef ds:uri="b06fe40a-77c2-4ab4-99ca-3bd18133f989"/>
    <ds:schemaRef ds:uri="b487f454-bfe8-47f0-a04b-9215afc6300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80CF895-D156-4DE3-A75E-74C9D28FA2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E65E8C-80D1-457D-AA0B-5C6C30D62B1D}">
  <ds:schemaRefs>
    <ds:schemaRef ds:uri="http://purl.org/dc/terms/"/>
    <ds:schemaRef ds:uri="b487f454-bfe8-47f0-a04b-9215afc6300a"/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06fe40a-77c2-4ab4-99ca-3bd18133f989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</TotalTime>
  <Words>517</Words>
  <Application>Microsoft Office PowerPoint</Application>
  <PresentationFormat>Widescreen</PresentationFormat>
  <Paragraphs>26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UNSHAKABLE FAITH</vt:lpstr>
      <vt:lpstr>“I keep my eyes always on the Lord.   With him at my right hand,   I will not be shaken.”   Psalm 16:8 </vt:lpstr>
      <vt:lpstr>Faith is being sure of what we hope for.   It is being sure of what we do not see.  Hebrews 11:1 </vt:lpstr>
      <vt:lpstr>“Shaking in Your Boots!”</vt:lpstr>
      <vt:lpstr>The King captured many young men from Judah including Shadrach, Meshach, and Abednego. </vt:lpstr>
      <vt:lpstr>PowerPoint Presentation</vt:lpstr>
      <vt:lpstr>The King commanded people from all the nations to come and bow down to his idol. If they refused, they would be thrown into the fiery furnace. </vt:lpstr>
      <vt:lpstr>When the music started, everyone bowed and worshipped the idol—except Shadrach, Meshach, and Abednego.</vt:lpstr>
      <vt:lpstr>Idols can be things like sport heroes, shopping, money,  food, or even your cell phone. </vt:lpstr>
      <vt:lpstr>King Nebuchadnezzar was angry that the three young men refused to bow down to his gold statue.</vt:lpstr>
      <vt:lpstr>“The God we serve is able to save us from the fire. But even if He doesn’t, we will never worship your gods or bow to your statue.” </vt:lpstr>
      <vt:lpstr>Faith is being sure of what we hope for.   It is being sure of what we do not see.  Hebrews 11:1 </vt:lpstr>
      <vt:lpstr>Moving, having surgery, loosing someone you love, or broken friendships can leave us anxious and  “shaking in our boots.” </vt:lpstr>
      <vt:lpstr>Faith begins by trusting Jesus as our Lord and Savior.    The Holy Spirit lives in us giving us guidance and strength. </vt:lpstr>
      <vt:lpstr>God gives us Christian Community, praying friends, the Bible, and music to encourage and strengthen us.</vt:lpstr>
      <vt:lpstr>“He is like a shield to me.  He is the power that saves me. He is my place of safety.”  Psalm 18:2 </vt:lpstr>
      <vt:lpstr>The King  ordered the three men to be thrown into the fiery furnace. </vt:lpstr>
      <vt:lpstr>The King was angry and ordered the furnace to be heated hotter than usual and threw Shadrach, Meshach, and Abednego into the fiery furnace. </vt:lpstr>
      <vt:lpstr>Something incredible happened! The King saw four men untied and unharmed. The fourth looked like a Son of the gods.</vt:lpstr>
      <vt:lpstr>When a fiery trial has you “shaking in your boots” refuse to bow down to fear and hold on to UNSHAKABLE FAITH  in Jesus Christ, our  King of Kings. </vt:lpstr>
      <vt:lpstr> The King came to the opening of the furnace and shouted,  “Come out! You servants of the Most High God.” </vt:lpstr>
      <vt:lpstr>When they came out of the fire not a single hair on their head was burned. They didn’t even smell like smoke. It was a miracle!</vt:lpstr>
      <vt:lpstr>“Praise be to the God of Shadrach, Meshach and Abednego.”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Pam Crowder</cp:lastModifiedBy>
  <cp:revision>2</cp:revision>
  <dcterms:created xsi:type="dcterms:W3CDTF">2026-03-25T21:38:36Z</dcterms:created>
  <dcterms:modified xsi:type="dcterms:W3CDTF">2026-05-07T18:06:45Z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0x0101004F0C355119B12242A727063209D2F209</vt:lpwstr>
  </property>
  <property fmtid="{D5CDD505-2E9C-101B-9397-08002B2CF9AE}" pid="3" name="MediaServiceImageTags">
    <vt:lpwstr/>
  </property>
</Properties>
</file>